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6" d="100"/>
          <a:sy n="106" d="100"/>
        </p:scale>
        <p:origin x="-168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9B5BB6C-F5D2-4F3F-BDA0-0C97B8E3B192}" type="datetimeFigureOut">
              <a:rPr lang="ru-RU" smtClean="0"/>
              <a:t>22.11.2012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9B5BB6C-F5D2-4F3F-BDA0-0C97B8E3B192}" type="datetimeFigureOut">
              <a:rPr lang="ru-RU" smtClean="0"/>
              <a:t>22.11.2012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9B5BB6C-F5D2-4F3F-BDA0-0C97B8E3B192}" type="datetimeFigureOut">
              <a:rPr lang="ru-RU" smtClean="0"/>
              <a:t>22.11.2012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9B5BB6C-F5D2-4F3F-BDA0-0C97B8E3B192}" type="datetimeFigureOut">
              <a:rPr lang="ru-RU" smtClean="0"/>
              <a:t>22.11.2012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9B5BB6C-F5D2-4F3F-BDA0-0C97B8E3B192}" type="datetimeFigureOut">
              <a:rPr lang="ru-RU" smtClean="0"/>
              <a:t>22.11.2012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9B5BB6C-F5D2-4F3F-BDA0-0C97B8E3B192}" type="datetimeFigureOut">
              <a:rPr lang="ru-RU" smtClean="0"/>
              <a:t>22.11.2012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FD7DBA4-85E8-4C06-9CBB-EB4CFC5F93E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B5BB6C-F5D2-4F3F-BDA0-0C97B8E3B192}" type="datetimeFigureOut">
              <a:rPr lang="ru-RU" smtClean="0"/>
              <a:t>22.11.2012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D7DBA4-85E8-4C06-9CBB-EB4CFC5F93EA}"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ru.wikipedia.org/wiki/1998_&#1075;&#1086;&#1076;/o1998%20&#1075;&#1086;&#1076;/t_parent" TargetMode="External"/><Relationship Id="rId2" Type="http://schemas.openxmlformats.org/officeDocument/2006/relationships/hyperlink" Target="http://ru.wikipedia.org/wiki/&#1056;&#1086;&#1089;&#1089;&#1080;&#1103;/o&#1056;&#1086;&#1089;&#1089;&#1080;&#1103;/t_paren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biysk.asu.ru/rdc/img/baby4_.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256211128_otkrytka_den_materi_69"/>
          <p:cNvPicPr>
            <a:picLocks noChangeAspect="1" noChangeArrowheads="1"/>
          </p:cNvPicPr>
          <p:nvPr/>
        </p:nvPicPr>
        <p:blipFill>
          <a:blip r:embed="rId2"/>
          <a:srcRect/>
          <a:stretch>
            <a:fillRect/>
          </a:stretch>
        </p:blipFill>
        <p:spPr bwMode="auto">
          <a:xfrm>
            <a:off x="-1" y="-1"/>
            <a:ext cx="9144001" cy="6096001"/>
          </a:xfrm>
          <a:prstGeom prst="rect">
            <a:avLst/>
          </a:prstGeom>
          <a:noFill/>
          <a:ln w="9525">
            <a:noFill/>
            <a:miter lim="800000"/>
            <a:headEnd/>
            <a:tailEnd/>
          </a:ln>
        </p:spPr>
      </p:pic>
      <p:pic>
        <p:nvPicPr>
          <p:cNvPr id="5" name="Picture 12" descr="15"/>
          <p:cNvPicPr>
            <a:picLocks noChangeAspect="1" noChangeArrowheads="1"/>
          </p:cNvPicPr>
          <p:nvPr/>
        </p:nvPicPr>
        <p:blipFill>
          <a:blip r:embed="rId3" cstate="print"/>
          <a:srcRect/>
          <a:stretch>
            <a:fillRect/>
          </a:stretch>
        </p:blipFill>
        <p:spPr bwMode="auto">
          <a:xfrm>
            <a:off x="357158" y="4429132"/>
            <a:ext cx="790575" cy="657225"/>
          </a:xfrm>
          <a:prstGeom prst="rect">
            <a:avLst/>
          </a:prstGeom>
          <a:noFill/>
          <a:ln w="9525">
            <a:noFill/>
            <a:miter lim="800000"/>
            <a:headEnd/>
            <a:tailEnd/>
          </a:ln>
        </p:spPr>
      </p:pic>
      <p:pic>
        <p:nvPicPr>
          <p:cNvPr id="6" name="Picture 13" descr="38"/>
          <p:cNvPicPr>
            <a:picLocks noChangeAspect="1" noChangeArrowheads="1" noCrop="1"/>
          </p:cNvPicPr>
          <p:nvPr/>
        </p:nvPicPr>
        <p:blipFill>
          <a:blip r:embed="rId4" cstate="print"/>
          <a:srcRect/>
          <a:stretch>
            <a:fillRect/>
          </a:stretch>
        </p:blipFill>
        <p:spPr bwMode="auto">
          <a:xfrm>
            <a:off x="7215206" y="3714752"/>
            <a:ext cx="1573213" cy="157321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686800" cy="511156"/>
          </a:xfrm>
        </p:spPr>
        <p:txBody>
          <a:bodyPr>
            <a:normAutofit fontScale="90000"/>
          </a:bodyPr>
          <a:lstStyle/>
          <a:p>
            <a:r>
              <a:rPr lang="ru-RU" dirty="0"/>
              <a:t>сказка </a:t>
            </a:r>
            <a:r>
              <a:rPr lang="ru-RU" b="1" dirty="0"/>
              <a:t>«Сердце матери» </a:t>
            </a:r>
            <a:r>
              <a:rPr lang="ru-RU" i="1" dirty="0" err="1"/>
              <a:t>М.Скребцова</a:t>
            </a:r>
            <a:r>
              <a:rPr lang="ru-RU" i="1" dirty="0"/>
              <a:t> </a:t>
            </a:r>
            <a:endParaRPr lang="ru-RU" dirty="0"/>
          </a:p>
        </p:txBody>
      </p:sp>
      <p:sp>
        <p:nvSpPr>
          <p:cNvPr id="3" name="Содержимое 2"/>
          <p:cNvSpPr>
            <a:spLocks noGrp="1"/>
          </p:cNvSpPr>
          <p:nvPr>
            <p:ph idx="1"/>
          </p:nvPr>
        </p:nvSpPr>
        <p:spPr>
          <a:xfrm>
            <a:off x="0" y="500042"/>
            <a:ext cx="8929718" cy="6357958"/>
          </a:xfrm>
        </p:spPr>
        <p:txBody>
          <a:bodyPr>
            <a:normAutofit fontScale="47500" lnSpcReduction="20000"/>
          </a:bodyPr>
          <a:lstStyle/>
          <a:p>
            <a:pPr algn="just"/>
            <a:r>
              <a:rPr lang="ru-RU" sz="4200" dirty="0"/>
              <a:t>Большая красавица береза росла в лесу с тремя маленькими дочками — тонкоствольными березками. Своими раскидистыми ветвями Береза мать защищала дочек от ветра и дождя. А жарким летом — от палящего солнца. Березки быстро подрастали и радовались жизни. Рядом с мамой они не боялись ничего. Однажды в лесу разыгралась сильная гроза. Гремел гром, на небе сверкали молнии. Маленькие березки трепетали от страха. Береза крепко обняла их ветвями и стала успокаивать: “Не бойтесь, молния не заметит вас за моими ветвями. Я — самое высокое дерево в лесу.” Не успела Береза мать договорить, как раздался оглушительный треск, острая молния ударила прямо в Березу и опалила сердцевину ствола. Береза, помня о том, что должна защищать своих дочек, не загорелась. Ливень и ветер пытались повалить Березу, но она все-таки стояла. Ни на минуту Береза не забывала о своих детях, ни на минуту не ослабила свои объятия. Только когда гроза прошла, ветер стих, а над умытой землей снова засияло солнце, ствол Березы покачнулся. Падая, она прошелестела своим детям: “Не бойтесь, я не ухожу от вас. Молнии не удалось разбить мое сердце. Мой поверженный ствол зарастет мхом и травой, но материнское сердце не перестанет биться в нем никогда”. С этими словами ствол Березы матери рухнул, не задев при падении ни одной из трех тонкоствольных дочек.</a:t>
            </a:r>
          </a:p>
          <a:p>
            <a:pPr algn="just"/>
            <a:r>
              <a:rPr lang="ru-RU" sz="4200" dirty="0"/>
              <a:t>С тех пор вокруг старого пня растут три стройные березки. А возле березок лежит заросший мхом и травой ствол. Если вы набредете в лесу на это место, сядьте отдохнуть на ствол Березы — он удивительно мягкий! А затем закройте глаза и прислушайтесь. Вы, наверняка, услышите, как бьется в нем материнское сердце...</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29600" cy="6429420"/>
          </a:xfrm>
        </p:spPr>
        <p:txBody>
          <a:bodyPr>
            <a:normAutofit lnSpcReduction="10000"/>
          </a:bodyPr>
          <a:lstStyle/>
          <a:p>
            <a:pPr lvl="0"/>
            <a:r>
              <a:rPr lang="ru-RU" dirty="0"/>
              <a:t>Расскажите, как будут жить три дружных сестрицы без мамы. В чем и как поможет им материнское сердце? </a:t>
            </a:r>
          </a:p>
          <a:p>
            <a:pPr lvl="0"/>
            <a:r>
              <a:rPr lang="ru-RU" dirty="0"/>
              <a:t>Подумайте и расскажите, чем вы можете помочь маме, если у нее неприятности на работе, плохое самочувствие и т.д. </a:t>
            </a:r>
          </a:p>
          <a:p>
            <a:pPr lvl="0"/>
            <a:r>
              <a:rPr lang="ru-RU" dirty="0"/>
              <a:t>Какие есть способы проявления любви? </a:t>
            </a:r>
          </a:p>
          <a:p>
            <a:r>
              <a:rPr lang="ru-RU" dirty="0"/>
              <a:t>Мы проявляем свою любовь с помощью: </a:t>
            </a:r>
          </a:p>
          <a:p>
            <a:pPr lvl="0"/>
            <a:r>
              <a:rPr lang="ru-RU" dirty="0"/>
              <a:t>действий (помогаем, обнимаем…) </a:t>
            </a:r>
          </a:p>
          <a:p>
            <a:pPr lvl="0"/>
            <a:r>
              <a:rPr lang="ru-RU" dirty="0"/>
              <a:t>слов (говорим ласковые слова…) </a:t>
            </a:r>
          </a:p>
          <a:p>
            <a:pPr lvl="0"/>
            <a:r>
              <a:rPr lang="ru-RU" dirty="0"/>
              <a:t>мыслей (думаем, что она замечательная, вспоминаем с радостью…)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14290"/>
            <a:ext cx="8229600" cy="6643710"/>
          </a:xfrm>
        </p:spPr>
        <p:txBody>
          <a:bodyPr>
            <a:normAutofit/>
          </a:bodyPr>
          <a:lstStyle/>
          <a:p>
            <a:r>
              <a:rPr lang="ru-RU" dirty="0"/>
              <a:t>Мама - в целом мире слов не хватит,</a:t>
            </a:r>
            <a:br>
              <a:rPr lang="ru-RU" dirty="0"/>
            </a:br>
            <a:r>
              <a:rPr lang="ru-RU" dirty="0"/>
              <a:t>Чтоб за все тебя благодарить.</a:t>
            </a:r>
            <a:br>
              <a:rPr lang="ru-RU" dirty="0"/>
            </a:br>
            <a:r>
              <a:rPr lang="ru-RU" dirty="0"/>
              <a:t>За бессонные моменты у кровати,</a:t>
            </a:r>
            <a:br>
              <a:rPr lang="ru-RU" dirty="0"/>
            </a:br>
            <a:r>
              <a:rPr lang="ru-RU" dirty="0"/>
              <a:t>И за слезы горькие обид.</a:t>
            </a:r>
            <a:br>
              <a:rPr lang="ru-RU" dirty="0"/>
            </a:br>
            <a:r>
              <a:rPr lang="ru-RU" dirty="0"/>
              <a:t>За поддержку и твою заботу,</a:t>
            </a:r>
            <a:br>
              <a:rPr lang="ru-RU" dirty="0"/>
            </a:br>
            <a:r>
              <a:rPr lang="ru-RU" dirty="0"/>
              <a:t>Воспитанья первые шаги,</a:t>
            </a:r>
            <a:br>
              <a:rPr lang="ru-RU" dirty="0"/>
            </a:br>
            <a:r>
              <a:rPr lang="ru-RU" dirty="0"/>
              <a:t>И за каждую нелегкую субботу,</a:t>
            </a:r>
            <a:br>
              <a:rPr lang="ru-RU" dirty="0"/>
            </a:br>
            <a:r>
              <a:rPr lang="ru-RU" dirty="0"/>
              <a:t>Что ты посвящала нам одним.</a:t>
            </a:r>
            <a:br>
              <a:rPr lang="ru-RU" dirty="0"/>
            </a:br>
            <a:r>
              <a:rPr lang="ru-RU" dirty="0"/>
              <a:t>За улыбку, греющую сердце,</a:t>
            </a:r>
            <a:br>
              <a:rPr lang="ru-RU" dirty="0"/>
            </a:br>
            <a:r>
              <a:rPr lang="ru-RU" dirty="0"/>
              <a:t>За объятия любимых рук,</a:t>
            </a:r>
            <a:br>
              <a:rPr lang="ru-RU" dirty="0"/>
            </a:br>
            <a:r>
              <a:rPr lang="ru-RU" dirty="0"/>
              <a:t>Мамочка - ты лучше всех на свете!</a:t>
            </a:r>
            <a:br>
              <a:rPr lang="ru-RU" dirty="0"/>
            </a:br>
            <a:r>
              <a:rPr lang="ru-RU" dirty="0"/>
              <a:t>Героиня, Женщина и Друг.</a:t>
            </a:r>
            <a:br>
              <a:rPr lang="ru-RU" dirty="0"/>
            </a:br>
            <a:endParaRPr lang="ru-RU" dirty="0"/>
          </a:p>
        </p:txBody>
      </p:sp>
      <p:pic>
        <p:nvPicPr>
          <p:cNvPr id="21506" name="Picture 2" descr="readingroom-kal-prazd-3"/>
          <p:cNvPicPr>
            <a:picLocks noChangeAspect="1" noChangeArrowheads="1"/>
          </p:cNvPicPr>
          <p:nvPr/>
        </p:nvPicPr>
        <p:blipFill>
          <a:blip r:embed="rId2"/>
          <a:srcRect/>
          <a:stretch>
            <a:fillRect/>
          </a:stretch>
        </p:blipFill>
        <p:spPr bwMode="auto">
          <a:xfrm>
            <a:off x="5803653" y="1785926"/>
            <a:ext cx="3337249" cy="228601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572272"/>
          </a:xfrm>
        </p:spPr>
        <p:txBody>
          <a:bodyPr>
            <a:normAutofit/>
          </a:bodyPr>
          <a:lstStyle/>
          <a:p>
            <a:r>
              <a:rPr lang="ru-RU" dirty="0"/>
              <a:t>Дорогая мамочка, мамуля,</a:t>
            </a:r>
            <a:br>
              <a:rPr lang="ru-RU" dirty="0"/>
            </a:br>
            <a:r>
              <a:rPr lang="ru-RU" dirty="0"/>
              <a:t>Хорошо, что праздник мамы есть.</a:t>
            </a:r>
            <a:br>
              <a:rPr lang="ru-RU" dirty="0"/>
            </a:br>
            <a:r>
              <a:rPr lang="ru-RU" dirty="0"/>
              <a:t>Я тебя люблю, моя родная, </a:t>
            </a:r>
            <a:br>
              <a:rPr lang="ru-RU" dirty="0"/>
            </a:br>
            <a:r>
              <a:rPr lang="ru-RU" dirty="0"/>
              <a:t>Всех твоих достоинств и не счесть.</a:t>
            </a:r>
            <a:br>
              <a:rPr lang="ru-RU" dirty="0"/>
            </a:br>
            <a:r>
              <a:rPr lang="ru-RU" dirty="0"/>
              <a:t>В жизни ты защита и опора,</a:t>
            </a:r>
            <a:br>
              <a:rPr lang="ru-RU" dirty="0"/>
            </a:br>
            <a:r>
              <a:rPr lang="ru-RU" dirty="0"/>
              <a:t>От ненастий бережёшь меня, </a:t>
            </a:r>
            <a:br>
              <a:rPr lang="ru-RU" dirty="0"/>
            </a:br>
            <a:r>
              <a:rPr lang="ru-RU" dirty="0"/>
              <a:t>Любишь без оглядок и укоров</a:t>
            </a:r>
            <a:br>
              <a:rPr lang="ru-RU" dirty="0"/>
            </a:br>
            <a:r>
              <a:rPr lang="ru-RU" dirty="0"/>
              <a:t>И согрета вся тобой семья.</a:t>
            </a:r>
            <a:br>
              <a:rPr lang="ru-RU" dirty="0"/>
            </a:br>
            <a:r>
              <a:rPr lang="ru-RU" dirty="0"/>
              <a:t>Пожелать хочу тебе здоровья,</a:t>
            </a:r>
            <a:br>
              <a:rPr lang="ru-RU" dirty="0"/>
            </a:br>
            <a:r>
              <a:rPr lang="ru-RU" dirty="0"/>
              <a:t>Чтоб тревог никто не доставлял.</a:t>
            </a:r>
            <a:br>
              <a:rPr lang="ru-RU" dirty="0"/>
            </a:br>
            <a:r>
              <a:rPr lang="ru-RU" dirty="0"/>
              <a:t>Ты - одна такая в целом свете,</a:t>
            </a:r>
            <a:br>
              <a:rPr lang="ru-RU" dirty="0"/>
            </a:br>
            <a:r>
              <a:rPr lang="ru-RU" dirty="0"/>
              <a:t>Мамочка любимая моя!</a:t>
            </a:r>
            <a:br>
              <a:rPr lang="ru-RU" dirty="0"/>
            </a:br>
            <a:endParaRPr lang="ru-RU" dirty="0"/>
          </a:p>
        </p:txBody>
      </p:sp>
      <p:pic>
        <p:nvPicPr>
          <p:cNvPr id="4" name="Picture 11" descr="AllDay"/>
          <p:cNvPicPr>
            <a:picLocks noChangeAspect="1" noChangeArrowheads="1" noCrop="1"/>
          </p:cNvPicPr>
          <p:nvPr/>
        </p:nvPicPr>
        <p:blipFill>
          <a:blip r:embed="rId2" cstate="print"/>
          <a:srcRect/>
          <a:stretch>
            <a:fillRect/>
          </a:stretch>
        </p:blipFill>
        <p:spPr bwMode="auto">
          <a:xfrm>
            <a:off x="6215074" y="2285992"/>
            <a:ext cx="2571768" cy="257176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14290"/>
            <a:ext cx="7715304" cy="6429420"/>
          </a:xfrm>
        </p:spPr>
        <p:txBody>
          <a:bodyPr>
            <a:noAutofit/>
          </a:bodyPr>
          <a:lstStyle/>
          <a:p>
            <a:r>
              <a:rPr lang="ru-RU" sz="3600" dirty="0"/>
              <a:t>Любимая мама, тебя поздравляю,</a:t>
            </a:r>
            <a:br>
              <a:rPr lang="ru-RU" sz="3600" dirty="0"/>
            </a:br>
            <a:r>
              <a:rPr lang="ru-RU" sz="3600" dirty="0"/>
              <a:t>В День матери счастья, здоровья желаю.</a:t>
            </a:r>
            <a:br>
              <a:rPr lang="ru-RU" sz="3600" dirty="0"/>
            </a:br>
            <a:r>
              <a:rPr lang="ru-RU" sz="3600" dirty="0"/>
              <a:t>Ты в сердце моём, даже, если в разлуке,</a:t>
            </a:r>
            <a:br>
              <a:rPr lang="ru-RU" sz="3600" dirty="0"/>
            </a:br>
            <a:r>
              <a:rPr lang="ru-RU" sz="3600" dirty="0"/>
              <a:t>Я помню всегда твои нежные руки.</a:t>
            </a:r>
            <a:br>
              <a:rPr lang="ru-RU" sz="3600" dirty="0"/>
            </a:br>
            <a:r>
              <a:rPr lang="ru-RU" sz="3600" dirty="0"/>
              <a:t>Пусть каждый твой день наполняется светом,</a:t>
            </a:r>
            <a:br>
              <a:rPr lang="ru-RU" sz="3600" dirty="0"/>
            </a:br>
            <a:r>
              <a:rPr lang="ru-RU" sz="3600" dirty="0"/>
              <a:t>Любовью родных будь, как солнцем, согрета.</a:t>
            </a:r>
            <a:br>
              <a:rPr lang="ru-RU" sz="3600" dirty="0"/>
            </a:br>
            <a:r>
              <a:rPr lang="ru-RU" sz="3600" dirty="0"/>
              <a:t>Прости, временами тебя огорчаю,</a:t>
            </a:r>
            <a:br>
              <a:rPr lang="ru-RU" sz="3600" dirty="0"/>
            </a:br>
            <a:r>
              <a:rPr lang="ru-RU" sz="3600" dirty="0"/>
              <a:t>Поверь, что невольно…Себя укоряю.</a:t>
            </a:r>
            <a:br>
              <a:rPr lang="ru-RU" sz="3600" dirty="0"/>
            </a:br>
            <a:endParaRPr lang="ru-RU" sz="3600" dirty="0"/>
          </a:p>
        </p:txBody>
      </p:sp>
      <p:pic>
        <p:nvPicPr>
          <p:cNvPr id="4" name="Picture 8" descr="6236026"/>
          <p:cNvPicPr>
            <a:picLocks noChangeAspect="1" noChangeArrowheads="1" noCrop="1"/>
          </p:cNvPicPr>
          <p:nvPr/>
        </p:nvPicPr>
        <p:blipFill>
          <a:blip r:embed="rId2" cstate="print"/>
          <a:srcRect/>
          <a:stretch>
            <a:fillRect/>
          </a:stretch>
        </p:blipFill>
        <p:spPr bwMode="auto">
          <a:xfrm>
            <a:off x="7715272" y="2214554"/>
            <a:ext cx="1228725" cy="176053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411beb589bed"/>
          <p:cNvPicPr>
            <a:picLocks noChangeAspect="1" noChangeArrowheads="1" noCrop="1"/>
          </p:cNvPicPr>
          <p:nvPr/>
        </p:nvPicPr>
        <p:blipFill>
          <a:blip r:embed="rId2" cstate="print"/>
          <a:srcRect/>
          <a:stretch>
            <a:fillRect/>
          </a:stretch>
        </p:blipFill>
        <p:spPr bwMode="auto">
          <a:xfrm>
            <a:off x="1000100" y="-50782"/>
            <a:ext cx="7429552" cy="688138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t>История праздника Дня Матери</a:t>
            </a:r>
            <a:br>
              <a:rPr lang="ru-RU" b="1" i="1" dirty="0"/>
            </a:br>
            <a:endParaRPr lang="ru-RU" dirty="0"/>
          </a:p>
        </p:txBody>
      </p:sp>
      <p:sp>
        <p:nvSpPr>
          <p:cNvPr id="3" name="Содержимое 2"/>
          <p:cNvSpPr>
            <a:spLocks noGrp="1"/>
          </p:cNvSpPr>
          <p:nvPr>
            <p:ph idx="1"/>
          </p:nvPr>
        </p:nvSpPr>
        <p:spPr>
          <a:xfrm>
            <a:off x="214282" y="1000108"/>
            <a:ext cx="8686800" cy="5643602"/>
          </a:xfrm>
        </p:spPr>
        <p:txBody>
          <a:bodyPr>
            <a:normAutofit fontScale="70000" lnSpcReduction="20000"/>
          </a:bodyPr>
          <a:lstStyle/>
          <a:p>
            <a:pPr algn="just"/>
            <a:r>
              <a:rPr lang="ru-RU" sz="4500" dirty="0"/>
              <a:t>История празднования уходит корнями в древние века. Древние греки отдавали дань уважения матери всех богов - Гее. Римляне посвящали три дня в марте (с 22 по 25) другой матери богов - восточной Кибеле. Для кельтов Днем матери был день чествования богини </a:t>
            </a:r>
            <a:r>
              <a:rPr lang="ru-RU" sz="4500" dirty="0" err="1"/>
              <a:t>Бриджит</a:t>
            </a:r>
            <a:r>
              <a:rPr lang="ru-RU" sz="4500" dirty="0"/>
              <a:t>.</a:t>
            </a:r>
          </a:p>
          <a:p>
            <a:pPr algn="just"/>
            <a:r>
              <a:rPr lang="ru-RU" sz="4500" dirty="0"/>
              <a:t>С 17 по 19 века в Великобритании отмечалось "мамино воскресенье" (</a:t>
            </a:r>
            <a:r>
              <a:rPr lang="ru-RU" sz="4500" dirty="0" err="1"/>
              <a:t>Mothering</a:t>
            </a:r>
            <a:r>
              <a:rPr lang="ru-RU" sz="4500" dirty="0"/>
              <a:t> </a:t>
            </a:r>
            <a:r>
              <a:rPr lang="ru-RU" sz="4500" dirty="0" err="1"/>
              <a:t>Sunday</a:t>
            </a:r>
            <a:r>
              <a:rPr lang="ru-RU" sz="4500" dirty="0"/>
              <a:t>). В этот день юноши и девушки, которые работали подмастерьями или слугами, возвращаясь домой, приносили в подарок своим мамам фруктовый пирог. Впоследствии праздник стал церковным, а затем слился со светским.</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428604"/>
            <a:ext cx="8258204" cy="6215106"/>
          </a:xfrm>
        </p:spPr>
        <p:txBody>
          <a:bodyPr>
            <a:normAutofit fontScale="92500" lnSpcReduction="10000"/>
          </a:bodyPr>
          <a:lstStyle/>
          <a:p>
            <a:pPr algn="just"/>
            <a:r>
              <a:rPr lang="ru-RU" dirty="0" smtClean="0"/>
              <a:t>Америка начала отмечать аналог сегодняшнего праздника 7 мая 1906 года в американском штате Западная </a:t>
            </a:r>
            <a:r>
              <a:rPr lang="ru-RU" dirty="0" err="1" smtClean="0"/>
              <a:t>Вирджиния</a:t>
            </a:r>
            <a:r>
              <a:rPr lang="ru-RU" dirty="0" smtClean="0"/>
              <a:t>. В этот день скончалась набожная женщина по имени Мэри Джарвис. Для ее бездетной дочери Энн смерть старушки стала огромной трагедией. Энн все время мучилась сомнениями, что не успела выразить до конца свои чувства и признательность маме. В годовщину ее смерти она заказала поминальную службу, после чего вместе с другими единомышленницами отправила ряд писем в Сенат и Конгресс с просьбой учредить праздник Дня матери официально. Через семь лет это и произошло.</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429420"/>
          </a:xfrm>
        </p:spPr>
        <p:txBody>
          <a:bodyPr>
            <a:normAutofit fontScale="92500" lnSpcReduction="20000"/>
          </a:bodyPr>
          <a:lstStyle/>
          <a:p>
            <a:pPr algn="just"/>
            <a:r>
              <a:rPr lang="ru-RU" sz="3500" dirty="0"/>
              <a:t>С тех пор все в Америке чествуют своих матерей, даря им цветы и подарки, посылая праздничные открытки с поздравлениями. Взрослые дети навещают своих мам в этот день или поздравляют по телефону, если далеко живут. Ну а малыши вместе с папами устраивают праздник дома, сами готовят обед и сами убирают потом со стола, чтобы мамы отдыхали хоть раз в год, потому что остальные 364 дня мамы трудятся — и на работе и дома — не только не меньше пап, а гораздо больше, недаром в Америке есть поговорка «A </a:t>
            </a:r>
            <a:r>
              <a:rPr lang="ru-RU" sz="3500" dirty="0" err="1"/>
              <a:t>woman’s</a:t>
            </a:r>
            <a:r>
              <a:rPr lang="ru-RU" sz="3500" dirty="0"/>
              <a:t> </a:t>
            </a:r>
            <a:r>
              <a:rPr lang="ru-RU" sz="3500" dirty="0" err="1"/>
              <a:t>work</a:t>
            </a:r>
            <a:r>
              <a:rPr lang="ru-RU" sz="3500" dirty="0"/>
              <a:t> </a:t>
            </a:r>
            <a:r>
              <a:rPr lang="ru-RU" sz="3500" dirty="0" err="1"/>
              <a:t>is</a:t>
            </a:r>
            <a:r>
              <a:rPr lang="ru-RU" sz="3500" dirty="0"/>
              <a:t> </a:t>
            </a:r>
            <a:r>
              <a:rPr lang="ru-RU" sz="3500" dirty="0" err="1"/>
              <a:t>never</a:t>
            </a:r>
            <a:r>
              <a:rPr lang="ru-RU" sz="3500" dirty="0"/>
              <a:t> </a:t>
            </a:r>
            <a:r>
              <a:rPr lang="ru-RU" sz="3500" dirty="0" err="1"/>
              <a:t>done</a:t>
            </a:r>
            <a:r>
              <a:rPr lang="ru-RU" sz="3500" dirty="0"/>
              <a:t>» — «Женские заботы не кончаются никогда».</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143668"/>
          </a:xfrm>
        </p:spPr>
        <p:txBody>
          <a:bodyPr>
            <a:normAutofit fontScale="92500" lnSpcReduction="20000"/>
          </a:bodyPr>
          <a:lstStyle/>
          <a:p>
            <a:pPr algn="just"/>
            <a:r>
              <a:rPr lang="ru-RU" sz="3600" dirty="0"/>
              <a:t>В России отмечать </a:t>
            </a:r>
            <a:r>
              <a:rPr lang="ru-RU" sz="3600" b="1" dirty="0"/>
              <a:t>День Матери</a:t>
            </a:r>
            <a:r>
              <a:rPr lang="ru-RU" sz="3600" dirty="0"/>
              <a:t> стали сравнительно недавно. Среди многочисленных праздников, отмечаемых в нашей стране, День Матери занимает особое место. Это праздник, к которому никто не может остаться равнодушным. Каждый из нас – чей-то ребенок. А значит, у каждого из нас есть или была мама, даже если кто-то ее не знает. В этот день хочется сказать слова благодарности всем Матерям, которые дарят детям любовь, добро, нежность и ласку</a:t>
            </a:r>
            <a:r>
              <a:rPr lang="ru-RU" sz="3600" dirty="0" smtClean="0"/>
              <a:t>.</a:t>
            </a:r>
            <a:r>
              <a:rPr lang="ru-RU" sz="3600" dirty="0"/>
              <a:t> </a:t>
            </a:r>
            <a:r>
              <a:rPr lang="ru-RU" sz="3600" dirty="0" smtClean="0"/>
              <a:t>В </a:t>
            </a:r>
            <a:r>
              <a:rPr lang="ru-RU" sz="3600" u="sng" dirty="0">
                <a:hlinkClick r:id="rId2"/>
              </a:rPr>
              <a:t>России</a:t>
            </a:r>
            <a:r>
              <a:rPr lang="ru-RU" sz="3600" dirty="0"/>
              <a:t> праздник "День матери" учреждён в </a:t>
            </a:r>
            <a:r>
              <a:rPr lang="ru-RU" sz="3600" u="sng" dirty="0">
                <a:hlinkClick r:id="rId3"/>
              </a:rPr>
              <a:t>1998 году</a:t>
            </a:r>
            <a:r>
              <a:rPr lang="ru-RU" sz="3600" dirty="0"/>
              <a:t>. </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a:bodyPr>
          <a:lstStyle/>
          <a:p>
            <a:pPr algn="just"/>
            <a:r>
              <a:rPr lang="ru-RU" sz="4000" dirty="0"/>
              <a:t>В Австралии и США, существует одна интересная традиция. В этот праздник принято носить на одежде цветочек гвоздики. Причем цвет гвоздики имеет важное значение. Красный цветок говорит о том, что мать жива, а белый — о том, что человек помнит об ушедшей матери.</a:t>
            </a:r>
          </a:p>
          <a:p>
            <a:endParaRPr lang="ru-RU"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Картинка 60 из 5436">
            <a:hlinkClick r:id="rId2"/>
          </p:cNvPr>
          <p:cNvPicPr>
            <a:picLocks noChangeAspect="1" noChangeArrowheads="1"/>
          </p:cNvPicPr>
          <p:nvPr/>
        </p:nvPicPr>
        <p:blipFill>
          <a:blip r:embed="rId3" cstate="print"/>
          <a:srcRect/>
          <a:stretch>
            <a:fillRect/>
          </a:stretch>
        </p:blipFill>
        <p:spPr bwMode="auto">
          <a:xfrm>
            <a:off x="1214413" y="188913"/>
            <a:ext cx="7750199" cy="4954600"/>
          </a:xfrm>
          <a:prstGeom prst="rect">
            <a:avLst/>
          </a:prstGeom>
          <a:noFill/>
          <a:ln w="9525">
            <a:noFill/>
            <a:miter lim="800000"/>
            <a:headEnd/>
            <a:tailEnd/>
          </a:ln>
        </p:spPr>
      </p:pic>
      <p:sp>
        <p:nvSpPr>
          <p:cNvPr id="2" name="Заголовок 1"/>
          <p:cNvSpPr>
            <a:spLocks noGrp="1"/>
          </p:cNvSpPr>
          <p:nvPr>
            <p:ph type="title"/>
          </p:nvPr>
        </p:nvSpPr>
        <p:spPr>
          <a:xfrm>
            <a:off x="-1214478" y="214290"/>
            <a:ext cx="8229600" cy="714372"/>
          </a:xfrm>
        </p:spPr>
        <p:txBody>
          <a:bodyPr>
            <a:normAutofit fontScale="90000"/>
          </a:bodyPr>
          <a:lstStyle/>
          <a:p>
            <a:r>
              <a:rPr lang="ru-RU" i="1" dirty="0" smtClean="0"/>
              <a:t>В.Сухомлинский</a:t>
            </a:r>
            <a:r>
              <a:rPr lang="ru-RU" dirty="0" smtClean="0"/>
              <a:t/>
            </a:r>
            <a:br>
              <a:rPr lang="ru-RU" dirty="0" smtClean="0"/>
            </a:br>
            <a:endParaRPr lang="ru-RU" dirty="0"/>
          </a:p>
        </p:txBody>
      </p:sp>
      <p:sp>
        <p:nvSpPr>
          <p:cNvPr id="3" name="Содержимое 2"/>
          <p:cNvSpPr>
            <a:spLocks noGrp="1"/>
          </p:cNvSpPr>
          <p:nvPr>
            <p:ph idx="1"/>
          </p:nvPr>
        </p:nvSpPr>
        <p:spPr>
          <a:xfrm>
            <a:off x="214282" y="4143380"/>
            <a:ext cx="8229600" cy="2554287"/>
          </a:xfrm>
        </p:spPr>
        <p:txBody>
          <a:bodyPr>
            <a:normAutofit fontScale="77500" lnSpcReduction="20000"/>
          </a:bodyPr>
          <a:lstStyle/>
          <a:p>
            <a:pPr algn="just"/>
            <a:r>
              <a:rPr lang="ru-RU" sz="4800" i="1" dirty="0" smtClean="0"/>
              <a:t>Если </a:t>
            </a:r>
            <a:r>
              <a:rPr lang="ru-RU" sz="4800" i="1" dirty="0"/>
              <a:t>ты с детства не научился смотреть в глаза матери и видеть в них тревогу или покой, </a:t>
            </a:r>
            <a:r>
              <a:rPr lang="ru-RU" sz="4800" dirty="0"/>
              <a:t>— </a:t>
            </a:r>
            <a:r>
              <a:rPr lang="ru-RU" sz="4800" i="1" dirty="0"/>
              <a:t>ты на всю жизнь останешься нравственным невеждой</a:t>
            </a:r>
            <a:endParaRPr lang="ru-RU" sz="4800" dirty="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071810"/>
            <a:ext cx="8229600" cy="3786190"/>
          </a:xfrm>
        </p:spPr>
        <p:txBody>
          <a:bodyPr/>
          <a:lstStyle/>
          <a:p>
            <a:pPr algn="just"/>
            <a:r>
              <a:rPr lang="ru-RU" sz="4000" dirty="0"/>
              <a:t>Мама единственный и неповторимый человек, чья любовь к детям бескорыстна, благородна, удивительна по своей мудрости, безграничности и мужественности.</a:t>
            </a:r>
          </a:p>
          <a:p>
            <a:endParaRPr lang="ru-RU" dirty="0"/>
          </a:p>
        </p:txBody>
      </p:sp>
      <p:pic>
        <p:nvPicPr>
          <p:cNvPr id="20482" name="Picture 2" descr="history mother day 2012"/>
          <p:cNvPicPr>
            <a:picLocks noChangeAspect="1" noChangeArrowheads="1"/>
          </p:cNvPicPr>
          <p:nvPr/>
        </p:nvPicPr>
        <p:blipFill>
          <a:blip r:embed="rId2"/>
          <a:srcRect/>
          <a:stretch>
            <a:fillRect/>
          </a:stretch>
        </p:blipFill>
        <p:spPr bwMode="auto">
          <a:xfrm>
            <a:off x="1714480" y="142852"/>
            <a:ext cx="5715000" cy="30003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14290"/>
            <a:ext cx="8643998" cy="6429420"/>
          </a:xfrm>
        </p:spPr>
        <p:txBody>
          <a:bodyPr>
            <a:normAutofit/>
          </a:bodyPr>
          <a:lstStyle/>
          <a:p>
            <a:pPr algn="just"/>
            <a:r>
              <a:rPr lang="ru-RU" dirty="0"/>
              <a:t>Как часто слова любви и благодарности мы говорим своим мамам слишком поздно. Давайте говорить маме добрые и нежные слова. Человек не застрахован от ошибок. Но пусть слова прощения за ошибки, которые мы совершаем, мамы слышат вовремя, а не тогда, когда эго, к сожалению, поздно. </a:t>
            </a:r>
          </a:p>
          <a:p>
            <a:pPr algn="just"/>
            <a:r>
              <a:rPr lang="ru-RU" dirty="0"/>
              <a:t>Любите своих мам сегодня и всегда. Радуйте их своими успехами, будьте достойны всего того, что они делают для вас, своих детей. И если были в чем - то неправы, не забывайте говорить “прости меня, мама”!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814</Words>
  <Application>Microsoft Office PowerPoint</Application>
  <PresentationFormat>Экран (4:3)</PresentationFormat>
  <Paragraphs>25</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История праздника Дня Матери </vt:lpstr>
      <vt:lpstr>Слайд 3</vt:lpstr>
      <vt:lpstr>Слайд 4</vt:lpstr>
      <vt:lpstr>Слайд 5</vt:lpstr>
      <vt:lpstr>Слайд 6</vt:lpstr>
      <vt:lpstr>В.Сухомлинский </vt:lpstr>
      <vt:lpstr>Слайд 8</vt:lpstr>
      <vt:lpstr>Слайд 9</vt:lpstr>
      <vt:lpstr>сказка «Сердце матери» М.Скребцова </vt:lpstr>
      <vt:lpstr>Слайд 11</vt:lpstr>
      <vt:lpstr>Слайд 12</vt:lpstr>
      <vt:lpstr>Слайд 13</vt:lpstr>
      <vt:lpstr>Слайд 14</vt:lpstr>
      <vt:lpstr>Слайд 15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Alex</dc:creator>
  <cp:lastModifiedBy>Alex</cp:lastModifiedBy>
  <cp:revision>7</cp:revision>
  <dcterms:created xsi:type="dcterms:W3CDTF">2012-11-22T10:50:12Z</dcterms:created>
  <dcterms:modified xsi:type="dcterms:W3CDTF">2012-11-22T11:50:20Z</dcterms:modified>
</cp:coreProperties>
</file>